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14" autoAdjust="0"/>
    <p:restoredTop sz="94660"/>
  </p:normalViewPr>
  <p:slideViewPr>
    <p:cSldViewPr snapToGrid="0">
      <p:cViewPr varScale="1">
        <p:scale>
          <a:sx n="110" d="100"/>
          <a:sy n="110" d="100"/>
        </p:scale>
        <p:origin x="552" y="102"/>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061951-B658-4932-B6ED-AF263C9D6AE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87AA678-68B8-483D-885D-26917747F5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1E009A-B153-497D-BE8A-E20068C74E6E}" type="datetimeFigureOut">
              <a:rPr lang="en-US" smtClean="0"/>
              <a:t>2/12/2023</a:t>
            </a:fld>
            <a:endParaRPr lang="en-US"/>
          </a:p>
        </p:txBody>
      </p:sp>
      <p:sp>
        <p:nvSpPr>
          <p:cNvPr id="4" name="Footer Placeholder 3">
            <a:extLst>
              <a:ext uri="{FF2B5EF4-FFF2-40B4-BE49-F238E27FC236}">
                <a16:creationId xmlns:a16="http://schemas.microsoft.com/office/drawing/2014/main" id="{5ECD55DC-44E3-4406-A6F3-4DD41A10BD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05AB59E-1280-4FF3-8AA8-DEA4DB5451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9B1959-63EE-405E-9690-F478E9BA6ACF}" type="slidenum">
              <a:rPr lang="en-US" smtClean="0"/>
              <a:t>‹#›</a:t>
            </a:fld>
            <a:endParaRPr lang="en-US"/>
          </a:p>
        </p:txBody>
      </p:sp>
    </p:spTree>
    <p:extLst>
      <p:ext uri="{BB962C8B-B14F-4D97-AF65-F5344CB8AC3E}">
        <p14:creationId xmlns:p14="http://schemas.microsoft.com/office/powerpoint/2010/main" val="11837988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EED6D-A542-4309-A7D7-66D9F944CA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3C528-252F-4905-BFAA-07C5160E4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F2B32C9-1C26-47E9-A0E2-533B388F7975}"/>
              </a:ext>
            </a:extLst>
          </p:cNvPr>
          <p:cNvSpPr>
            <a:spLocks noGrp="1"/>
          </p:cNvSpPr>
          <p:nvPr>
            <p:ph type="dt" sz="half" idx="10"/>
          </p:nvPr>
        </p:nvSpPr>
        <p:spPr/>
        <p:txBody>
          <a:bodyPr/>
          <a:lstStyle/>
          <a:p>
            <a:fld id="{7DF6BD1C-1B14-483E-A117-BA6E8FB14C0E}" type="datetimeFigureOut">
              <a:rPr lang="en-US" smtClean="0"/>
              <a:t>2/12/2023</a:t>
            </a:fld>
            <a:endParaRPr lang="en-US"/>
          </a:p>
        </p:txBody>
      </p:sp>
      <p:sp>
        <p:nvSpPr>
          <p:cNvPr id="5" name="Footer Placeholder 4">
            <a:extLst>
              <a:ext uri="{FF2B5EF4-FFF2-40B4-BE49-F238E27FC236}">
                <a16:creationId xmlns:a16="http://schemas.microsoft.com/office/drawing/2014/main" id="{F466DD3A-8E36-4432-B1F8-6AC826A1E1A8}"/>
              </a:ext>
            </a:extLst>
          </p:cNvPr>
          <p:cNvSpPr>
            <a:spLocks noGrp="1"/>
          </p:cNvSpPr>
          <p:nvPr>
            <p:ph type="ftr" sz="quarter" idx="11"/>
          </p:nvPr>
        </p:nvSpPr>
        <p:spPr/>
        <p:txBody>
          <a:bodyPr/>
          <a:lstStyle/>
          <a:p>
            <a:r>
              <a:rPr lang="en-US" dirty="0"/>
              <a:t>PARKROYAL PENANG RESORT,  PENANG, MALAYSIA</a:t>
            </a:r>
          </a:p>
          <a:p>
            <a:endParaRPr lang="en-US" dirty="0"/>
          </a:p>
        </p:txBody>
      </p:sp>
      <p:sp>
        <p:nvSpPr>
          <p:cNvPr id="6" name="Slide Number Placeholder 5">
            <a:extLst>
              <a:ext uri="{FF2B5EF4-FFF2-40B4-BE49-F238E27FC236}">
                <a16:creationId xmlns:a16="http://schemas.microsoft.com/office/drawing/2014/main" id="{4DCB127A-4FF4-4ABF-B241-A6A9E839C44A}"/>
              </a:ext>
            </a:extLst>
          </p:cNvPr>
          <p:cNvSpPr>
            <a:spLocks noGrp="1"/>
          </p:cNvSpPr>
          <p:nvPr>
            <p:ph type="sldNum" sz="quarter" idx="12"/>
          </p:nvPr>
        </p:nvSpPr>
        <p:spPr/>
        <p:txBody>
          <a:bodyPr/>
          <a:lstStyle/>
          <a:p>
            <a:fld id="{59E209CE-1C50-4E8C-A833-84BD2E822DF2}" type="slidenum">
              <a:rPr lang="en-US" smtClean="0"/>
              <a:t>‹#›</a:t>
            </a:fld>
            <a:endParaRPr lang="en-US" dirty="0"/>
          </a:p>
        </p:txBody>
      </p:sp>
      <p:sp>
        <p:nvSpPr>
          <p:cNvPr id="10" name="TextBox 9">
            <a:extLst>
              <a:ext uri="{FF2B5EF4-FFF2-40B4-BE49-F238E27FC236}">
                <a16:creationId xmlns:a16="http://schemas.microsoft.com/office/drawing/2014/main" id="{388FD3DC-CE90-9551-B364-A62617DB7B72}"/>
              </a:ext>
            </a:extLst>
          </p:cNvPr>
          <p:cNvSpPr txBox="1"/>
          <p:nvPr userDrawn="1"/>
        </p:nvSpPr>
        <p:spPr>
          <a:xfrm>
            <a:off x="3048000" y="3202968"/>
            <a:ext cx="6096000" cy="369332"/>
          </a:xfrm>
          <a:prstGeom prst="rect">
            <a:avLst/>
          </a:prstGeom>
          <a:noFill/>
        </p:spPr>
        <p:txBody>
          <a:bodyPr wrap="square">
            <a:spAutoFit/>
          </a:bodyPr>
          <a:lstStyle/>
          <a:p>
            <a:endParaRPr lang="en-US" dirty="0"/>
          </a:p>
        </p:txBody>
      </p:sp>
      <p:sp>
        <p:nvSpPr>
          <p:cNvPr id="14" name="TextBox 13">
            <a:extLst>
              <a:ext uri="{FF2B5EF4-FFF2-40B4-BE49-F238E27FC236}">
                <a16:creationId xmlns:a16="http://schemas.microsoft.com/office/drawing/2014/main" id="{B8369C5A-B0D1-3CD0-A869-A17C557C9031}"/>
              </a:ext>
            </a:extLst>
          </p:cNvPr>
          <p:cNvSpPr txBox="1"/>
          <p:nvPr userDrawn="1"/>
        </p:nvSpPr>
        <p:spPr>
          <a:xfrm>
            <a:off x="3048000" y="3202968"/>
            <a:ext cx="609600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56802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1AEE8-21C3-49E3-A8E7-F89E1B440B40}"/>
              </a:ext>
            </a:extLst>
          </p:cNvPr>
          <p:cNvSpPr>
            <a:spLocks noGrp="1"/>
          </p:cNvSpPr>
          <p:nvPr>
            <p:ph idx="1"/>
          </p:nvPr>
        </p:nvSpPr>
        <p:spPr>
          <a:xfrm>
            <a:off x="636608" y="1959255"/>
            <a:ext cx="11100121" cy="45796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EBAF84A-E609-4DD0-A589-369A0006303A}"/>
              </a:ext>
            </a:extLst>
          </p:cNvPr>
          <p:cNvSpPr>
            <a:spLocks noGrp="1"/>
          </p:cNvSpPr>
          <p:nvPr>
            <p:ph type="dt" sz="half" idx="10"/>
          </p:nvPr>
        </p:nvSpPr>
        <p:spPr/>
        <p:txBody>
          <a:bodyPr/>
          <a:lstStyle/>
          <a:p>
            <a:fld id="{7DF6BD1C-1B14-483E-A117-BA6E8FB14C0E}" type="datetimeFigureOut">
              <a:rPr lang="en-US" smtClean="0"/>
              <a:t>2/12/2023</a:t>
            </a:fld>
            <a:endParaRPr lang="en-US"/>
          </a:p>
        </p:txBody>
      </p:sp>
      <p:sp>
        <p:nvSpPr>
          <p:cNvPr id="5" name="Footer Placeholder 4">
            <a:extLst>
              <a:ext uri="{FF2B5EF4-FFF2-40B4-BE49-F238E27FC236}">
                <a16:creationId xmlns:a16="http://schemas.microsoft.com/office/drawing/2014/main" id="{7085C6B0-50EE-486A-A7AC-E6E35D0CB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05317A-1908-4A0C-9CF5-3A31E832B96B}"/>
              </a:ext>
            </a:extLst>
          </p:cNvPr>
          <p:cNvSpPr>
            <a:spLocks noGrp="1"/>
          </p:cNvSpPr>
          <p:nvPr>
            <p:ph type="sldNum" sz="quarter" idx="12"/>
          </p:nvPr>
        </p:nvSpPr>
        <p:spPr/>
        <p:txBody>
          <a:bodyPr/>
          <a:lstStyle/>
          <a:p>
            <a:fld id="{59E209CE-1C50-4E8C-A833-84BD2E822DF2}" type="slidenum">
              <a:rPr lang="en-US" smtClean="0"/>
              <a:t>‹#›</a:t>
            </a:fld>
            <a:endParaRPr lang="en-US"/>
          </a:p>
        </p:txBody>
      </p:sp>
      <p:sp>
        <p:nvSpPr>
          <p:cNvPr id="7" name="Title 1">
            <a:extLst>
              <a:ext uri="{FF2B5EF4-FFF2-40B4-BE49-F238E27FC236}">
                <a16:creationId xmlns:a16="http://schemas.microsoft.com/office/drawing/2014/main" id="{9BDD927F-7C07-411D-9338-2AD42388140F}"/>
              </a:ext>
            </a:extLst>
          </p:cNvPr>
          <p:cNvSpPr>
            <a:spLocks noGrp="1"/>
          </p:cNvSpPr>
          <p:nvPr>
            <p:ph type="title" idx="4294967295"/>
          </p:nvPr>
        </p:nvSpPr>
        <p:spPr>
          <a:xfrm>
            <a:off x="636607" y="1179819"/>
            <a:ext cx="11100121" cy="579518"/>
          </a:xfrm>
        </p:spPr>
        <p:txBody>
          <a:bodyPr>
            <a:normAutofit fontScale="90000"/>
          </a:bodyPr>
          <a:lstStyle/>
          <a:p>
            <a:endParaRPr lang="en-US" dirty="0"/>
          </a:p>
        </p:txBody>
      </p:sp>
    </p:spTree>
    <p:extLst>
      <p:ext uri="{BB962C8B-B14F-4D97-AF65-F5344CB8AC3E}">
        <p14:creationId xmlns:p14="http://schemas.microsoft.com/office/powerpoint/2010/main" val="25985105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C3D97F-9849-4296-AF58-6D0C2654AB79}"/>
              </a:ext>
            </a:extLst>
          </p:cNvPr>
          <p:cNvSpPr>
            <a:spLocks noGrp="1"/>
          </p:cNvSpPr>
          <p:nvPr>
            <p:ph type="title"/>
          </p:nvPr>
        </p:nvSpPr>
        <p:spPr>
          <a:xfrm>
            <a:off x="636608" y="1101154"/>
            <a:ext cx="11100120" cy="59819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7651FE7-900A-4552-BBB2-107DB3CC7F9B}"/>
              </a:ext>
            </a:extLst>
          </p:cNvPr>
          <p:cNvSpPr>
            <a:spLocks noGrp="1"/>
          </p:cNvSpPr>
          <p:nvPr>
            <p:ph type="body" idx="1"/>
          </p:nvPr>
        </p:nvSpPr>
        <p:spPr>
          <a:xfrm>
            <a:off x="636607" y="1817226"/>
            <a:ext cx="11100121" cy="43597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146394-3E7D-443E-AF54-3F60C8D03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6BD1C-1B14-483E-A117-BA6E8FB14C0E}" type="datetimeFigureOut">
              <a:rPr lang="en-US" smtClean="0"/>
              <a:t>2/12/2023</a:t>
            </a:fld>
            <a:endParaRPr lang="en-US"/>
          </a:p>
        </p:txBody>
      </p:sp>
      <p:sp>
        <p:nvSpPr>
          <p:cNvPr id="5" name="Footer Placeholder 4">
            <a:extLst>
              <a:ext uri="{FF2B5EF4-FFF2-40B4-BE49-F238E27FC236}">
                <a16:creationId xmlns:a16="http://schemas.microsoft.com/office/drawing/2014/main" id="{58D7FA5B-2738-4808-9D23-7468583765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ctr"/>
            <a:r>
              <a:rPr lang="en-US" sz="1200" dirty="0">
                <a:latin typeface="Times New Roman" panose="02020603050405020304" pitchFamily="18" charset="0"/>
                <a:cs typeface="Times New Roman" panose="02020603050405020304" pitchFamily="18" charset="0"/>
              </a:rPr>
              <a:t>PARKROYAL PENANG RESORT,  PENANG, MALAYSIA</a:t>
            </a:r>
          </a:p>
        </p:txBody>
      </p:sp>
      <p:sp>
        <p:nvSpPr>
          <p:cNvPr id="6" name="Slide Number Placeholder 5">
            <a:extLst>
              <a:ext uri="{FF2B5EF4-FFF2-40B4-BE49-F238E27FC236}">
                <a16:creationId xmlns:a16="http://schemas.microsoft.com/office/drawing/2014/main" id="{EC74F11A-F89F-46B9-B3AA-FBCA300F9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latin typeface="Times New Roman" panose="02020603050405020304" pitchFamily="18" charset="0"/>
                <a:cs typeface="Times New Roman" panose="02020603050405020304" pitchFamily="18" charset="0"/>
              </a:rPr>
              <a:t>12-15 October, 2022 </a:t>
            </a:r>
          </a:p>
          <a:p>
            <a:fld id="{59E209CE-1C50-4E8C-A833-84BD2E822DF2}" type="slidenum">
              <a:rPr lang="en-US" smtClean="0"/>
              <a:pPr/>
              <a:t>‹#›</a:t>
            </a:fld>
            <a:endParaRPr lang="en-US" dirty="0"/>
          </a:p>
        </p:txBody>
      </p:sp>
      <p:cxnSp>
        <p:nvCxnSpPr>
          <p:cNvPr id="15" name="Straight Connector 14">
            <a:extLst>
              <a:ext uri="{FF2B5EF4-FFF2-40B4-BE49-F238E27FC236}">
                <a16:creationId xmlns:a16="http://schemas.microsoft.com/office/drawing/2014/main" id="{7AE4376E-1050-4394-AF78-8C1DD95EBC80}"/>
              </a:ext>
            </a:extLst>
          </p:cNvPr>
          <p:cNvCxnSpPr>
            <a:cxnSpLocks/>
          </p:cNvCxnSpPr>
          <p:nvPr userDrawn="1"/>
        </p:nvCxnSpPr>
        <p:spPr>
          <a:xfrm>
            <a:off x="636608" y="1699353"/>
            <a:ext cx="11100120"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01787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5">
            <a:extLst>
              <a:ext uri="{FF2B5EF4-FFF2-40B4-BE49-F238E27FC236}">
                <a16:creationId xmlns:a16="http://schemas.microsoft.com/office/drawing/2014/main" id="{942D09AB-F37D-49B1-91FF-F16CBD354C73}"/>
              </a:ext>
            </a:extLst>
          </p:cNvPr>
          <p:cNvSpPr txBox="1">
            <a:spLocks noGrp="1"/>
          </p:cNvSpPr>
          <p:nvPr>
            <p:ph type="subTitle" idx="1"/>
          </p:nvPr>
        </p:nvSpPr>
        <p:spPr>
          <a:xfrm>
            <a:off x="-445638" y="966634"/>
            <a:ext cx="12192000" cy="16557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3600" dirty="0">
                <a:ln>
                  <a:noFill/>
                </a:ln>
                <a:solidFill>
                  <a:srgbClr val="0070C0"/>
                </a:solidFill>
                <a:effectLst>
                  <a:reflection blurRad="6350" stA="53000" endA="300" endPos="35500" dir="5400000" sy="-90000" algn="bl"/>
                </a:effectLst>
                <a:latin typeface="Times New Roman" panose="02020603050405020304" pitchFamily="18" charset="0"/>
                <a:ea typeface="Calibri" panose="020F0502020204030204" pitchFamily="34" charset="0"/>
                <a:cs typeface="Times New Roman" panose="02020603050405020304" pitchFamily="18" charset="0"/>
              </a:rPr>
              <a:t>INWES APNN 2023 &amp; ICWSTEM 2023</a:t>
            </a:r>
            <a:endParaRPr lang="en-US" sz="1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Text Box 5">
            <a:extLst>
              <a:ext uri="{FF2B5EF4-FFF2-40B4-BE49-F238E27FC236}">
                <a16:creationId xmlns:a16="http://schemas.microsoft.com/office/drawing/2014/main" id="{D92824FB-25E2-46A8-9BBD-68ED10A24793}"/>
              </a:ext>
            </a:extLst>
          </p:cNvPr>
          <p:cNvSpPr txBox="1">
            <a:spLocks/>
          </p:cNvSpPr>
          <p:nvPr/>
        </p:nvSpPr>
        <p:spPr>
          <a:xfrm>
            <a:off x="1530553" y="2108327"/>
            <a:ext cx="10103358" cy="16557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spcBef>
                <a:spcPts val="0"/>
              </a:spcBef>
              <a:spcAft>
                <a:spcPts val="800"/>
              </a:spcAft>
            </a:pPr>
            <a:r>
              <a:rPr lang="en-US" sz="3600" dirty="0">
                <a:solidFill>
                  <a:schemeClr val="tx1">
                    <a:lumMod val="65000"/>
                    <a:lumOff val="35000"/>
                  </a:schemeClr>
                </a:solidFill>
                <a:effectLst>
                  <a:reflection blurRad="6350" stA="53000" endA="300" endPos="35500" dir="5400000" sy="-90000" algn="bl"/>
                </a:effectLst>
                <a:latin typeface="Times New Roman" panose="02020603050405020304" pitchFamily="18" charset="0"/>
                <a:ea typeface="Calibri" panose="020F0502020204030204" pitchFamily="34" charset="0"/>
                <a:cs typeface="Times New Roman" panose="02020603050405020304" pitchFamily="18" charset="0"/>
              </a:rPr>
              <a:t>INWES APNN Report of _________ </a:t>
            </a:r>
            <a:r>
              <a:rPr lang="en-US" sz="1600" dirty="0">
                <a:solidFill>
                  <a:schemeClr val="tx1">
                    <a:lumMod val="65000"/>
                    <a:lumOff val="35000"/>
                  </a:schemeClr>
                </a:solidFill>
                <a:effectLst>
                  <a:reflection blurRad="6350" stA="53000" endA="300" endPos="35500" dir="5400000" sy="-90000" algn="bl"/>
                </a:effectLst>
                <a:latin typeface="Times New Roman" panose="02020603050405020304" pitchFamily="18" charset="0"/>
                <a:ea typeface="Calibri" panose="020F0502020204030204" pitchFamily="34" charset="0"/>
                <a:cs typeface="Times New Roman" panose="02020603050405020304" pitchFamily="18" charset="0"/>
              </a:rPr>
              <a:t>(country name)</a:t>
            </a:r>
            <a:endParaRPr lang="en-US" sz="1400" dirty="0">
              <a:solidFill>
                <a:schemeClr val="tx1">
                  <a:lumMod val="65000"/>
                  <a:lumOff val="3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4968F4C6-467F-4EF8-AC93-AE1BF009B4B0}"/>
              </a:ext>
            </a:extLst>
          </p:cNvPr>
          <p:cNvSpPr txBox="1"/>
          <p:nvPr/>
        </p:nvSpPr>
        <p:spPr>
          <a:xfrm>
            <a:off x="4736277" y="5172947"/>
            <a:ext cx="7138404" cy="707886"/>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LABRIRY,  ULAANBAATAR, MOLGOLIA</a:t>
            </a:r>
          </a:p>
          <a:p>
            <a:r>
              <a:rPr lang="en-US" sz="2000" dirty="0">
                <a:latin typeface="Times New Roman" panose="02020603050405020304" pitchFamily="18" charset="0"/>
                <a:cs typeface="Times New Roman" panose="02020603050405020304" pitchFamily="18" charset="0"/>
              </a:rPr>
              <a:t>JUNE 30-JULY 1, 2023 </a:t>
            </a:r>
          </a:p>
        </p:txBody>
      </p:sp>
      <p:sp>
        <p:nvSpPr>
          <p:cNvPr id="19" name="TextBox 18">
            <a:extLst>
              <a:ext uri="{FF2B5EF4-FFF2-40B4-BE49-F238E27FC236}">
                <a16:creationId xmlns:a16="http://schemas.microsoft.com/office/drawing/2014/main" id="{C9EED946-0644-4E27-8D5E-B26093D64685}"/>
              </a:ext>
            </a:extLst>
          </p:cNvPr>
          <p:cNvSpPr txBox="1"/>
          <p:nvPr/>
        </p:nvSpPr>
        <p:spPr>
          <a:xfrm>
            <a:off x="4736277" y="3921792"/>
            <a:ext cx="7455723" cy="400110"/>
          </a:xfrm>
          <a:prstGeom prst="rect">
            <a:avLst/>
          </a:prstGeom>
          <a:noFill/>
        </p:spPr>
        <p:txBody>
          <a:bodyPr wrap="square">
            <a:spAutoFit/>
          </a:bodyPr>
          <a:lstStyle/>
          <a:p>
            <a:r>
              <a:rPr lang="en-US" sz="2000" b="1" dirty="0">
                <a:solidFill>
                  <a:srgbClr val="FF0000"/>
                </a:solidFill>
                <a:latin typeface="Times New Roman" panose="02020603050405020304" pitchFamily="18" charset="0"/>
                <a:cs typeface="Times New Roman" panose="02020603050405020304" pitchFamily="18" charset="0"/>
              </a:rPr>
              <a:t>Name of the reporter and her title/position </a:t>
            </a:r>
          </a:p>
        </p:txBody>
      </p:sp>
      <p:sp>
        <p:nvSpPr>
          <p:cNvPr id="6" name="Rectangle 5">
            <a:extLst>
              <a:ext uri="{FF2B5EF4-FFF2-40B4-BE49-F238E27FC236}">
                <a16:creationId xmlns:a16="http://schemas.microsoft.com/office/drawing/2014/main" id="{6925CD45-5341-4CDD-9DFB-E93E0CE5B1AC}"/>
              </a:ext>
            </a:extLst>
          </p:cNvPr>
          <p:cNvSpPr/>
          <p:nvPr/>
        </p:nvSpPr>
        <p:spPr>
          <a:xfrm>
            <a:off x="2382233" y="3633674"/>
            <a:ext cx="2017189" cy="2494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Your photo / presenter’s photo</a:t>
            </a:r>
          </a:p>
        </p:txBody>
      </p:sp>
      <p:sp>
        <p:nvSpPr>
          <p:cNvPr id="12" name="Rectangle 11">
            <a:extLst>
              <a:ext uri="{FF2B5EF4-FFF2-40B4-BE49-F238E27FC236}">
                <a16:creationId xmlns:a16="http://schemas.microsoft.com/office/drawing/2014/main" id="{0F5DABAB-8D8F-D216-E6FE-6452D5B9511F}"/>
              </a:ext>
            </a:extLst>
          </p:cNvPr>
          <p:cNvSpPr/>
          <p:nvPr/>
        </p:nvSpPr>
        <p:spPr>
          <a:xfrm>
            <a:off x="9976285" y="73387"/>
            <a:ext cx="1770077" cy="1493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Your organization’s logo</a:t>
            </a:r>
          </a:p>
        </p:txBody>
      </p:sp>
    </p:spTree>
    <p:extLst>
      <p:ext uri="{BB962C8B-B14F-4D97-AF65-F5344CB8AC3E}">
        <p14:creationId xmlns:p14="http://schemas.microsoft.com/office/powerpoint/2010/main" val="101499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42747E-E4EE-4583-A741-E74A8B6B2C97}"/>
              </a:ext>
            </a:extLst>
          </p:cNvPr>
          <p:cNvSpPr>
            <a:spLocks noGrp="1"/>
          </p:cNvSpPr>
          <p:nvPr>
            <p:ph idx="1"/>
          </p:nvPr>
        </p:nvSpPr>
        <p:spPr>
          <a:xfrm>
            <a:off x="545939" y="1791615"/>
            <a:ext cx="11100121" cy="5066385"/>
          </a:xfrm>
        </p:spPr>
        <p:txBody>
          <a:bodyPr>
            <a:normAutofit fontScale="85000" lnSpcReduction="20000"/>
          </a:bodyPr>
          <a:lstStyle/>
          <a:p>
            <a:r>
              <a:rPr lang="en-US" dirty="0"/>
              <a:t>Please include the following:</a:t>
            </a:r>
          </a:p>
          <a:p>
            <a:pPr lvl="1"/>
            <a:r>
              <a:rPr lang="en-US" dirty="0"/>
              <a:t>Name of the reporter and her title/position </a:t>
            </a:r>
          </a:p>
          <a:p>
            <a:pPr lvl="1"/>
            <a:r>
              <a:rPr lang="en-US" dirty="0"/>
              <a:t> Photo of the reporter on the front page</a:t>
            </a:r>
          </a:p>
          <a:p>
            <a:pPr lvl="1"/>
            <a:r>
              <a:rPr lang="en-US" dirty="0"/>
              <a:t>Introduce yourself: We will include the reporter’s Resume (within 250 words) in the E-Handbook which should be sent to you around the end of April 15, 2023.  </a:t>
            </a:r>
          </a:p>
          <a:p>
            <a:pPr lvl="1"/>
            <a:r>
              <a:rPr lang="en-US" dirty="0"/>
              <a:t>Introduce a your organization of INWES APNN membership.</a:t>
            </a:r>
          </a:p>
          <a:p>
            <a:pPr lvl="1"/>
            <a:r>
              <a:rPr lang="en-US" dirty="0"/>
              <a:t>Present your country report.</a:t>
            </a:r>
          </a:p>
          <a:p>
            <a:r>
              <a:rPr lang="en-US" dirty="0"/>
              <a:t>Please send us your video of country report presentation as attached here if you attend online. </a:t>
            </a:r>
          </a:p>
          <a:p>
            <a:r>
              <a:rPr lang="en-US" dirty="0"/>
              <a:t>For each country report, 13-15 min. is allocated, and please follow the main content of 2023 APNN Country Report Form as attached to your email.</a:t>
            </a:r>
          </a:p>
          <a:p>
            <a:r>
              <a:rPr lang="en-US" dirty="0"/>
              <a:t> All reports and presentation in PowerPoints will be included in the e-Handbook that can be downloaded from the website before the Meeting.</a:t>
            </a:r>
          </a:p>
          <a:p>
            <a:r>
              <a:rPr lang="en-US" dirty="0"/>
              <a:t>Deadline for sending back the APNN Country Report Form is June  15, 2023 and deadline for sending your video with the presentation in the PowerPoint of the oral country report is June 25. 30, 2023 if you want to run your video or attend online.</a:t>
            </a:r>
          </a:p>
          <a:p>
            <a:endParaRPr lang="en-US" dirty="0"/>
          </a:p>
        </p:txBody>
      </p:sp>
      <p:sp>
        <p:nvSpPr>
          <p:cNvPr id="3" name="Title 2">
            <a:extLst>
              <a:ext uri="{FF2B5EF4-FFF2-40B4-BE49-F238E27FC236}">
                <a16:creationId xmlns:a16="http://schemas.microsoft.com/office/drawing/2014/main" id="{5245C210-D224-4525-BB16-0C6ECFEAD0C4}"/>
              </a:ext>
            </a:extLst>
          </p:cNvPr>
          <p:cNvSpPr>
            <a:spLocks noGrp="1"/>
          </p:cNvSpPr>
          <p:nvPr>
            <p:ph type="title" idx="4294967295"/>
          </p:nvPr>
        </p:nvSpPr>
        <p:spPr>
          <a:xfrm>
            <a:off x="466808" y="1035795"/>
            <a:ext cx="11100121" cy="579518"/>
          </a:xfrm>
        </p:spPr>
        <p:txBody>
          <a:bodyPr>
            <a:normAutofit fontScale="90000"/>
          </a:bodyPr>
          <a:lstStyle/>
          <a:p>
            <a:r>
              <a:rPr lang="en-US" dirty="0"/>
              <a:t>Please note the following:</a:t>
            </a:r>
          </a:p>
        </p:txBody>
      </p:sp>
      <p:sp>
        <p:nvSpPr>
          <p:cNvPr id="4" name="Rectangle 3">
            <a:extLst>
              <a:ext uri="{FF2B5EF4-FFF2-40B4-BE49-F238E27FC236}">
                <a16:creationId xmlns:a16="http://schemas.microsoft.com/office/drawing/2014/main" id="{4B7EBD48-CA2C-452F-92FB-505EF0562E40}"/>
              </a:ext>
            </a:extLst>
          </p:cNvPr>
          <p:cNvSpPr/>
          <p:nvPr/>
        </p:nvSpPr>
        <p:spPr>
          <a:xfrm>
            <a:off x="9571839" y="121920"/>
            <a:ext cx="1770077" cy="1493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Your organization’s logo</a:t>
            </a:r>
          </a:p>
        </p:txBody>
      </p:sp>
    </p:spTree>
    <p:extLst>
      <p:ext uri="{BB962C8B-B14F-4D97-AF65-F5344CB8AC3E}">
        <p14:creationId xmlns:p14="http://schemas.microsoft.com/office/powerpoint/2010/main" val="1837675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oft Launch Survey | Let's Talk SCRD">
            <a:extLst>
              <a:ext uri="{FF2B5EF4-FFF2-40B4-BE49-F238E27FC236}">
                <a16:creationId xmlns:a16="http://schemas.microsoft.com/office/drawing/2014/main" id="{C9A8CDFF-3DD8-088E-44A2-F032A2773C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6949" y="1918448"/>
            <a:ext cx="5016871" cy="5351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56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238</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Please note the following: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ariunbolor purvee</dc:creator>
  <cp:lastModifiedBy>ariunbolor purvee</cp:lastModifiedBy>
  <cp:revision>29</cp:revision>
  <dcterms:created xsi:type="dcterms:W3CDTF">2022-08-30T10:09:15Z</dcterms:created>
  <dcterms:modified xsi:type="dcterms:W3CDTF">2023-02-12T04:39:43Z</dcterms:modified>
</cp:coreProperties>
</file>